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63" r:id="rId3"/>
    <p:sldId id="264" r:id="rId4"/>
    <p:sldId id="265" r:id="rId5"/>
    <p:sldId id="257" r:id="rId6"/>
    <p:sldId id="258" r:id="rId7"/>
    <p:sldId id="259" r:id="rId8"/>
    <p:sldId id="267" r:id="rId9"/>
    <p:sldId id="268" r:id="rId10"/>
    <p:sldId id="269"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E39142F-6F8B-4D83-A090-A857EF89DD8D}">
          <p14:sldIdLst>
            <p14:sldId id="256"/>
            <p14:sldId id="263"/>
            <p14:sldId id="264"/>
            <p14:sldId id="265"/>
            <p14:sldId id="257"/>
            <p14:sldId id="258"/>
            <p14:sldId id="259"/>
            <p14:sldId id="267"/>
            <p14:sldId id="268"/>
            <p14:sldId id="269"/>
            <p14:sldId id="27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2CADA5FE-5A26-41D1-9B55-BA3D52CBCC3E}" type="datetimeFigureOut">
              <a:rPr lang="en-AU" smtClean="0"/>
              <a:t>11/05/2011</a:t>
            </a:fld>
            <a:endParaRPr lang="en-AU"/>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F5F3113A-A810-4952-A7CD-952FF68C3E8C}" type="slidenum">
              <a:rPr lang="en-AU" smtClean="0"/>
              <a:t>‹#›</a:t>
            </a:fld>
            <a:endParaRPr lang="en-AU"/>
          </a:p>
        </p:txBody>
      </p:sp>
      <p:sp>
        <p:nvSpPr>
          <p:cNvPr id="15" name="Footer Placeholder 14"/>
          <p:cNvSpPr>
            <a:spLocks noGrp="1"/>
          </p:cNvSpPr>
          <p:nvPr>
            <p:ph type="ftr" sz="quarter" idx="12"/>
          </p:nvPr>
        </p:nvSpPr>
        <p:spPr>
          <a:xfrm>
            <a:off x="3581400" y="6296248"/>
            <a:ext cx="2820987" cy="152400"/>
          </a:xfrm>
        </p:spPr>
        <p:txBody>
          <a:bodyPr/>
          <a:lstStyle/>
          <a:p>
            <a:endParaRPr lang="en-A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2CADA5FE-5A26-41D1-9B55-BA3D52CBCC3E}" type="datetimeFigureOut">
              <a:rPr lang="en-AU" smtClean="0"/>
              <a:t>11/05/2011</a:t>
            </a:fld>
            <a:endParaRPr lang="en-AU"/>
          </a:p>
        </p:txBody>
      </p:sp>
      <p:sp>
        <p:nvSpPr>
          <p:cNvPr id="14" name="Slide Number Placeholder 13"/>
          <p:cNvSpPr>
            <a:spLocks noGrp="1"/>
          </p:cNvSpPr>
          <p:nvPr>
            <p:ph type="sldNum" sz="quarter" idx="11"/>
          </p:nvPr>
        </p:nvSpPr>
        <p:spPr/>
        <p:txBody>
          <a:bodyPr/>
          <a:lstStyle/>
          <a:p>
            <a:fld id="{F5F3113A-A810-4952-A7CD-952FF68C3E8C}" type="slidenum">
              <a:rPr lang="en-AU" smtClean="0"/>
              <a:t>‹#›</a:t>
            </a:fld>
            <a:endParaRPr lang="en-AU"/>
          </a:p>
        </p:txBody>
      </p:sp>
      <p:sp>
        <p:nvSpPr>
          <p:cNvPr id="15" name="Footer Placeholder 14"/>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2CADA5FE-5A26-41D1-9B55-BA3D52CBCC3E}" type="datetimeFigureOut">
              <a:rPr lang="en-AU" smtClean="0"/>
              <a:t>11/05/2011</a:t>
            </a:fld>
            <a:endParaRPr lang="en-AU"/>
          </a:p>
        </p:txBody>
      </p:sp>
      <p:sp>
        <p:nvSpPr>
          <p:cNvPr id="14" name="Slide Number Placeholder 13"/>
          <p:cNvSpPr>
            <a:spLocks noGrp="1"/>
          </p:cNvSpPr>
          <p:nvPr>
            <p:ph type="sldNum" sz="quarter" idx="11"/>
          </p:nvPr>
        </p:nvSpPr>
        <p:spPr/>
        <p:txBody>
          <a:bodyPr/>
          <a:lstStyle/>
          <a:p>
            <a:fld id="{F5F3113A-A810-4952-A7CD-952FF68C3E8C}" type="slidenum">
              <a:rPr lang="en-AU" smtClean="0"/>
              <a:t>‹#›</a:t>
            </a:fld>
            <a:endParaRPr lang="en-AU"/>
          </a:p>
        </p:txBody>
      </p:sp>
      <p:sp>
        <p:nvSpPr>
          <p:cNvPr id="15" name="Footer Placeholder 14"/>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2CADA5FE-5A26-41D1-9B55-BA3D52CBCC3E}" type="datetimeFigureOut">
              <a:rPr lang="en-AU" smtClean="0"/>
              <a:t>11/05/2011</a:t>
            </a:fld>
            <a:endParaRPr lang="en-AU"/>
          </a:p>
        </p:txBody>
      </p:sp>
      <p:sp>
        <p:nvSpPr>
          <p:cNvPr id="11" name="Slide Number Placeholder 10"/>
          <p:cNvSpPr>
            <a:spLocks noGrp="1"/>
          </p:cNvSpPr>
          <p:nvPr>
            <p:ph type="sldNum" sz="quarter" idx="11"/>
          </p:nvPr>
        </p:nvSpPr>
        <p:spPr/>
        <p:txBody>
          <a:bodyPr/>
          <a:lstStyle/>
          <a:p>
            <a:fld id="{F5F3113A-A810-4952-A7CD-952FF68C3E8C}" type="slidenum">
              <a:rPr lang="en-AU" smtClean="0"/>
              <a:t>‹#›</a:t>
            </a:fld>
            <a:endParaRPr lang="en-AU"/>
          </a:p>
        </p:txBody>
      </p:sp>
      <p:sp>
        <p:nvSpPr>
          <p:cNvPr id="12" name="Footer Placeholder 11"/>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2CADA5FE-5A26-41D1-9B55-BA3D52CBCC3E}" type="datetimeFigureOut">
              <a:rPr lang="en-AU" smtClean="0"/>
              <a:t>11/05/2011</a:t>
            </a:fld>
            <a:endParaRPr lang="en-AU"/>
          </a:p>
        </p:txBody>
      </p:sp>
      <p:sp>
        <p:nvSpPr>
          <p:cNvPr id="13" name="Slide Number Placeholder 12"/>
          <p:cNvSpPr>
            <a:spLocks noGrp="1"/>
          </p:cNvSpPr>
          <p:nvPr>
            <p:ph type="sldNum" sz="quarter" idx="11"/>
          </p:nvPr>
        </p:nvSpPr>
        <p:spPr>
          <a:xfrm>
            <a:off x="4116388" y="6400800"/>
            <a:ext cx="533400" cy="152400"/>
          </a:xfrm>
        </p:spPr>
        <p:txBody>
          <a:bodyPr/>
          <a:lstStyle/>
          <a:p>
            <a:fld id="{F5F3113A-A810-4952-A7CD-952FF68C3E8C}" type="slidenum">
              <a:rPr lang="en-AU" smtClean="0"/>
              <a:t>‹#›</a:t>
            </a:fld>
            <a:endParaRPr lang="en-AU"/>
          </a:p>
        </p:txBody>
      </p:sp>
      <p:sp>
        <p:nvSpPr>
          <p:cNvPr id="14" name="Footer Placeholder 13"/>
          <p:cNvSpPr>
            <a:spLocks noGrp="1"/>
          </p:cNvSpPr>
          <p:nvPr>
            <p:ph type="ftr" sz="quarter" idx="12"/>
          </p:nvPr>
        </p:nvSpPr>
        <p:spPr>
          <a:xfrm>
            <a:off x="838200" y="6296248"/>
            <a:ext cx="2820987" cy="152400"/>
          </a:xfrm>
        </p:spPr>
        <p:txBody>
          <a:bodyPr/>
          <a:lstStyle/>
          <a:p>
            <a:endParaRPr lang="en-AU"/>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2CADA5FE-5A26-41D1-9B55-BA3D52CBCC3E}" type="datetimeFigureOut">
              <a:rPr lang="en-AU" smtClean="0"/>
              <a:t>11/05/2011</a:t>
            </a:fld>
            <a:endParaRPr lang="en-AU"/>
          </a:p>
        </p:txBody>
      </p:sp>
      <p:sp>
        <p:nvSpPr>
          <p:cNvPr id="13" name="Slide Number Placeholder 12"/>
          <p:cNvSpPr>
            <a:spLocks noGrp="1"/>
          </p:cNvSpPr>
          <p:nvPr>
            <p:ph type="sldNum" sz="quarter" idx="11"/>
          </p:nvPr>
        </p:nvSpPr>
        <p:spPr/>
        <p:txBody>
          <a:bodyPr/>
          <a:lstStyle/>
          <a:p>
            <a:fld id="{F5F3113A-A810-4952-A7CD-952FF68C3E8C}" type="slidenum">
              <a:rPr lang="en-AU" smtClean="0"/>
              <a:t>‹#›</a:t>
            </a:fld>
            <a:endParaRPr lang="en-AU"/>
          </a:p>
        </p:txBody>
      </p:sp>
      <p:sp>
        <p:nvSpPr>
          <p:cNvPr id="14" name="Footer Placeholder 13"/>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2CADA5FE-5A26-41D1-9B55-BA3D52CBCC3E}" type="datetimeFigureOut">
              <a:rPr lang="en-AU" smtClean="0"/>
              <a:t>11/05/2011</a:t>
            </a:fld>
            <a:endParaRPr lang="en-AU"/>
          </a:p>
        </p:txBody>
      </p:sp>
      <p:sp>
        <p:nvSpPr>
          <p:cNvPr id="14" name="Slide Number Placeholder 13"/>
          <p:cNvSpPr>
            <a:spLocks noGrp="1"/>
          </p:cNvSpPr>
          <p:nvPr>
            <p:ph type="sldNum" sz="quarter" idx="11"/>
          </p:nvPr>
        </p:nvSpPr>
        <p:spPr/>
        <p:txBody>
          <a:bodyPr/>
          <a:lstStyle/>
          <a:p>
            <a:fld id="{F5F3113A-A810-4952-A7CD-952FF68C3E8C}" type="slidenum">
              <a:rPr lang="en-AU" smtClean="0"/>
              <a:t>‹#›</a:t>
            </a:fld>
            <a:endParaRPr lang="en-AU"/>
          </a:p>
        </p:txBody>
      </p:sp>
      <p:sp>
        <p:nvSpPr>
          <p:cNvPr id="16" name="Footer Placeholder 15"/>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2CADA5FE-5A26-41D1-9B55-BA3D52CBCC3E}" type="datetimeFigureOut">
              <a:rPr lang="en-AU" smtClean="0"/>
              <a:t>11/05/2011</a:t>
            </a:fld>
            <a:endParaRPr lang="en-AU"/>
          </a:p>
        </p:txBody>
      </p:sp>
      <p:sp>
        <p:nvSpPr>
          <p:cNvPr id="10" name="Slide Number Placeholder 9"/>
          <p:cNvSpPr>
            <a:spLocks noGrp="1"/>
          </p:cNvSpPr>
          <p:nvPr>
            <p:ph type="sldNum" sz="quarter" idx="11"/>
          </p:nvPr>
        </p:nvSpPr>
        <p:spPr/>
        <p:txBody>
          <a:bodyPr/>
          <a:lstStyle/>
          <a:p>
            <a:fld id="{F5F3113A-A810-4952-A7CD-952FF68C3E8C}" type="slidenum">
              <a:rPr lang="en-AU" smtClean="0"/>
              <a:t>‹#›</a:t>
            </a:fld>
            <a:endParaRPr lang="en-AU"/>
          </a:p>
        </p:txBody>
      </p:sp>
      <p:sp>
        <p:nvSpPr>
          <p:cNvPr id="11" name="Footer Placeholder 10"/>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2CADA5FE-5A26-41D1-9B55-BA3D52CBCC3E}" type="datetimeFigureOut">
              <a:rPr lang="en-AU" smtClean="0"/>
              <a:t>11/05/2011</a:t>
            </a:fld>
            <a:endParaRPr lang="en-AU"/>
          </a:p>
        </p:txBody>
      </p:sp>
      <p:sp>
        <p:nvSpPr>
          <p:cNvPr id="9" name="Slide Number Placeholder 8"/>
          <p:cNvSpPr>
            <a:spLocks noGrp="1"/>
          </p:cNvSpPr>
          <p:nvPr>
            <p:ph type="sldNum" sz="quarter" idx="11"/>
          </p:nvPr>
        </p:nvSpPr>
        <p:spPr/>
        <p:txBody>
          <a:bodyPr/>
          <a:lstStyle/>
          <a:p>
            <a:fld id="{F5F3113A-A810-4952-A7CD-952FF68C3E8C}" type="slidenum">
              <a:rPr lang="en-AU" smtClean="0"/>
              <a:t>‹#›</a:t>
            </a:fld>
            <a:endParaRPr lang="en-AU"/>
          </a:p>
        </p:txBody>
      </p:sp>
      <p:sp>
        <p:nvSpPr>
          <p:cNvPr id="10" name="Footer Placeholder 9"/>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2CADA5FE-5A26-41D1-9B55-BA3D52CBCC3E}" type="datetimeFigureOut">
              <a:rPr lang="en-AU" smtClean="0"/>
              <a:t>11/05/2011</a:t>
            </a:fld>
            <a:endParaRPr lang="en-AU"/>
          </a:p>
        </p:txBody>
      </p:sp>
      <p:sp>
        <p:nvSpPr>
          <p:cNvPr id="16" name="Slide Number Placeholder 15"/>
          <p:cNvSpPr>
            <a:spLocks noGrp="1"/>
          </p:cNvSpPr>
          <p:nvPr>
            <p:ph type="sldNum" sz="quarter" idx="11"/>
          </p:nvPr>
        </p:nvSpPr>
        <p:spPr/>
        <p:txBody>
          <a:bodyPr/>
          <a:lstStyle/>
          <a:p>
            <a:fld id="{F5F3113A-A810-4952-A7CD-952FF68C3E8C}" type="slidenum">
              <a:rPr lang="en-AU" smtClean="0"/>
              <a:t>‹#›</a:t>
            </a:fld>
            <a:endParaRPr lang="en-AU"/>
          </a:p>
        </p:txBody>
      </p:sp>
      <p:sp>
        <p:nvSpPr>
          <p:cNvPr id="17" name="Footer Placeholder 16"/>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2CADA5FE-5A26-41D1-9B55-BA3D52CBCC3E}" type="datetimeFigureOut">
              <a:rPr lang="en-AU" smtClean="0"/>
              <a:t>11/05/2011</a:t>
            </a:fld>
            <a:endParaRPr lang="en-AU"/>
          </a:p>
        </p:txBody>
      </p:sp>
      <p:sp>
        <p:nvSpPr>
          <p:cNvPr id="17" name="Slide Number Placeholder 16"/>
          <p:cNvSpPr>
            <a:spLocks noGrp="1"/>
          </p:cNvSpPr>
          <p:nvPr>
            <p:ph type="sldNum" sz="quarter" idx="11"/>
          </p:nvPr>
        </p:nvSpPr>
        <p:spPr/>
        <p:txBody>
          <a:bodyPr/>
          <a:lstStyle/>
          <a:p>
            <a:fld id="{F5F3113A-A810-4952-A7CD-952FF68C3E8C}" type="slidenum">
              <a:rPr lang="en-AU" smtClean="0"/>
              <a:t>‹#›</a:t>
            </a:fld>
            <a:endParaRPr lang="en-AU"/>
          </a:p>
        </p:txBody>
      </p:sp>
      <p:sp>
        <p:nvSpPr>
          <p:cNvPr id="18" name="Footer Placeholder 17"/>
          <p:cNvSpPr>
            <a:spLocks noGrp="1"/>
          </p:cNvSpPr>
          <p:nvPr>
            <p:ph type="ftr" sz="quarter" idx="12"/>
          </p:nvPr>
        </p:nvSpPr>
        <p:spPr/>
        <p:txBody>
          <a:bodyPr/>
          <a:lstStyle/>
          <a:p>
            <a:endParaRPr lang="en-AU"/>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F5F3113A-A810-4952-A7CD-952FF68C3E8C}" type="slidenum">
              <a:rPr lang="en-AU" smtClean="0"/>
              <a:t>‹#›</a:t>
            </a:fld>
            <a:endParaRPr lang="en-AU"/>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2CADA5FE-5A26-41D1-9B55-BA3D52CBCC3E}" type="datetimeFigureOut">
              <a:rPr lang="en-AU" smtClean="0"/>
              <a:t>11/05/2011</a:t>
            </a:fld>
            <a:endParaRPr lang="en-AU"/>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en-A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wsu.edu/~dee/GRAPHICS/MODULES/MODERN/MODER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6898279" cy="6669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69817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76672"/>
            <a:ext cx="8136904" cy="4401205"/>
          </a:xfrm>
          <a:prstGeom prst="rect">
            <a:avLst/>
          </a:prstGeom>
          <a:noFill/>
        </p:spPr>
        <p:txBody>
          <a:bodyPr wrap="square" rtlCol="0">
            <a:spAutoFit/>
          </a:bodyPr>
          <a:lstStyle/>
          <a:p>
            <a:r>
              <a:rPr lang="en-AU" sz="2000" b="1" dirty="0">
                <a:latin typeface="Times New Roman" pitchFamily="18" charset="0"/>
                <a:cs typeface="Times New Roman" pitchFamily="18" charset="0"/>
              </a:rPr>
              <a:t>C</a:t>
            </a:r>
            <a:r>
              <a:rPr lang="en-AU" sz="2000" b="1" dirty="0" smtClean="0">
                <a:latin typeface="Times New Roman" pitchFamily="18" charset="0"/>
                <a:cs typeface="Times New Roman" pitchFamily="18" charset="0"/>
              </a:rPr>
              <a:t>omments</a:t>
            </a:r>
          </a:p>
          <a:p>
            <a:endParaRPr lang="en-AU" sz="2000" dirty="0">
              <a:latin typeface="Times New Roman" pitchFamily="18" charset="0"/>
              <a:cs typeface="Times New Roman" pitchFamily="18" charset="0"/>
            </a:endParaRPr>
          </a:p>
          <a:p>
            <a:r>
              <a:rPr lang="en-AU" sz="2000" dirty="0" smtClean="0">
                <a:latin typeface="Times New Roman" pitchFamily="18" charset="0"/>
                <a:cs typeface="Times New Roman" pitchFamily="18" charset="0"/>
              </a:rPr>
              <a:t>“</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displays the two most important characteristics of Eliot’s early poetry. First, it is strongly influenced by the French Symbolists, like </a:t>
            </a:r>
            <a:r>
              <a:rPr lang="en-AU" sz="2000" dirty="0" err="1">
                <a:latin typeface="Times New Roman" pitchFamily="18" charset="0"/>
                <a:cs typeface="Times New Roman" pitchFamily="18" charset="0"/>
              </a:rPr>
              <a:t>Mallarmé</a:t>
            </a:r>
            <a:r>
              <a:rPr lang="en-AU" sz="2000" dirty="0">
                <a:latin typeface="Times New Roman" pitchFamily="18" charset="0"/>
                <a:cs typeface="Times New Roman" pitchFamily="18" charset="0"/>
              </a:rPr>
              <a:t>, Rimbaud, and Baudelaire, whom Eliot had been reading almost constantly while writing the poem. From the Symbolists, Eliot takes his sensuous language and eye for unnerving or anti-aesthetic detail that nevertheless contributes to the overall beauty of the poem (the yellow smoke and the hair-covered arms of the women are two good examples of this). The Symbolists, too, privileged the same kind of individual Eliot creates with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the moody, urban, isolated-yet-sensitive thinker. However, whereas the Symbolists would have been more likely to make their speaker himself a poet or artist, Eliot chooses to make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an unacknowledged poet, a sort of artist for the common man. </a:t>
            </a:r>
          </a:p>
        </p:txBody>
      </p:sp>
    </p:spTree>
    <p:extLst>
      <p:ext uri="{BB962C8B-B14F-4D97-AF65-F5344CB8AC3E}">
        <p14:creationId xmlns:p14="http://schemas.microsoft.com/office/powerpoint/2010/main" val="3915131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17693"/>
            <a:ext cx="8496944" cy="6832640"/>
          </a:xfrm>
          <a:prstGeom prst="rect">
            <a:avLst/>
          </a:prstGeom>
          <a:noFill/>
        </p:spPr>
        <p:txBody>
          <a:bodyPr wrap="square" rtlCol="0">
            <a:spAutoFit/>
          </a:bodyPr>
          <a:lstStyle/>
          <a:p>
            <a:r>
              <a:rPr lang="en-AU" sz="2100" dirty="0">
                <a:latin typeface="Times New Roman" pitchFamily="18" charset="0"/>
                <a:cs typeface="Times New Roman" pitchFamily="18" charset="0"/>
              </a:rPr>
              <a:t>The second defining characteristic of this poem is its use of fragmentation and juxtaposition. Eliot sustained his interest in fragmentation and its applications throughout his career, and his use of the technique changes in important ways across his body of work: Here, the subjects undergoing </a:t>
            </a:r>
            <a:r>
              <a:rPr lang="en-AU" sz="2100" dirty="0" smtClean="0">
                <a:latin typeface="Times New Roman" pitchFamily="18" charset="0"/>
                <a:cs typeface="Times New Roman" pitchFamily="18" charset="0"/>
              </a:rPr>
              <a:t>fragmentation are </a:t>
            </a:r>
            <a:r>
              <a:rPr lang="en-AU" sz="2100" dirty="0">
                <a:latin typeface="Times New Roman" pitchFamily="18" charset="0"/>
                <a:cs typeface="Times New Roman" pitchFamily="18" charset="0"/>
              </a:rPr>
              <a:t>mental focus and certain sets of imagery; in </a:t>
            </a:r>
            <a:r>
              <a:rPr lang="en-AU" sz="2100" i="1" dirty="0">
                <a:latin typeface="Times New Roman" pitchFamily="18" charset="0"/>
                <a:cs typeface="Times New Roman" pitchFamily="18" charset="0"/>
              </a:rPr>
              <a:t>The Waste Land,</a:t>
            </a:r>
            <a:r>
              <a:rPr lang="en-AU" sz="2100" dirty="0">
                <a:latin typeface="Times New Roman" pitchFamily="18" charset="0"/>
                <a:cs typeface="Times New Roman" pitchFamily="18" charset="0"/>
              </a:rPr>
              <a:t> it </a:t>
            </a:r>
            <a:r>
              <a:rPr lang="en-AU" sz="2100" dirty="0" smtClean="0">
                <a:latin typeface="Times New Roman" pitchFamily="18" charset="0"/>
                <a:cs typeface="Times New Roman" pitchFamily="18" charset="0"/>
              </a:rPr>
              <a:t>is modern culture that splinters. </a:t>
            </a:r>
            <a:r>
              <a:rPr lang="en-AU" sz="2100" dirty="0">
                <a:latin typeface="Times New Roman" pitchFamily="18" charset="0"/>
                <a:cs typeface="Times New Roman" pitchFamily="18" charset="0"/>
              </a:rPr>
              <a:t>Eliot’s use of bits and pieces of formal structure suggests that fragmentation, although anxiety-provoking, is nevertheless </a:t>
            </a:r>
            <a:r>
              <a:rPr lang="en-AU" sz="2100" dirty="0" smtClean="0">
                <a:latin typeface="Times New Roman" pitchFamily="18" charset="0"/>
                <a:cs typeface="Times New Roman" pitchFamily="18" charset="0"/>
              </a:rPr>
              <a:t>productive</a:t>
            </a:r>
            <a:r>
              <a:rPr lang="en-AU" sz="2100" dirty="0">
                <a:latin typeface="Times New Roman" pitchFamily="18" charset="0"/>
                <a:cs typeface="Times New Roman" pitchFamily="18" charset="0"/>
              </a:rPr>
              <a:t>.</a:t>
            </a:r>
            <a:r>
              <a:rPr lang="en-AU" sz="2100" dirty="0" smtClean="0">
                <a:latin typeface="Times New Roman" pitchFamily="18" charset="0"/>
                <a:cs typeface="Times New Roman" pitchFamily="18" charset="0"/>
              </a:rPr>
              <a:t> </a:t>
            </a:r>
            <a:r>
              <a:rPr lang="en-AU" sz="2100" dirty="0">
                <a:latin typeface="Times New Roman" pitchFamily="18" charset="0"/>
                <a:cs typeface="Times New Roman" pitchFamily="18" charset="0"/>
              </a:rPr>
              <a:t>The kinds of imagery Eliot uses also suggest that something new can be made from the ruins: The series of hypothetical encounters at the poem’s </a:t>
            </a:r>
            <a:r>
              <a:rPr lang="en-AU" sz="2100" dirty="0" err="1">
                <a:latin typeface="Times New Roman" pitchFamily="18" charset="0"/>
                <a:cs typeface="Times New Roman" pitchFamily="18" charset="0"/>
              </a:rPr>
              <a:t>center</a:t>
            </a:r>
            <a:r>
              <a:rPr lang="en-AU" sz="2100" dirty="0">
                <a:latin typeface="Times New Roman" pitchFamily="18" charset="0"/>
                <a:cs typeface="Times New Roman" pitchFamily="18" charset="0"/>
              </a:rPr>
              <a:t> are iterated and discontinuous but nevertheless lead to a sort of epiphany (albeit a dark one) rather than just leading nowhere. Eliot also introduces an image that will recur in his later poetry, that of the scavenger. </a:t>
            </a:r>
            <a:r>
              <a:rPr lang="en-AU" sz="2100" dirty="0" err="1">
                <a:latin typeface="Times New Roman" pitchFamily="18" charset="0"/>
                <a:cs typeface="Times New Roman" pitchFamily="18" charset="0"/>
              </a:rPr>
              <a:t>Prufrock</a:t>
            </a:r>
            <a:r>
              <a:rPr lang="en-AU" sz="2100" dirty="0">
                <a:latin typeface="Times New Roman" pitchFamily="18" charset="0"/>
                <a:cs typeface="Times New Roman" pitchFamily="18" charset="0"/>
              </a:rPr>
              <a:t> thinks that he “should have been a pair of ragged claws / Scuttling across the floors of silent seas.” Crabs are scavengers, garbage-eaters who live off refuse that makes its way to the sea floor. Eliot’s discussions of his own poetic technique </a:t>
            </a:r>
            <a:r>
              <a:rPr lang="en-AU" sz="2100" dirty="0" smtClean="0">
                <a:latin typeface="Times New Roman" pitchFamily="18" charset="0"/>
                <a:cs typeface="Times New Roman" pitchFamily="18" charset="0"/>
              </a:rPr>
              <a:t>suggest </a:t>
            </a:r>
            <a:r>
              <a:rPr lang="en-AU" sz="2100" dirty="0">
                <a:latin typeface="Times New Roman" pitchFamily="18" charset="0"/>
                <a:cs typeface="Times New Roman" pitchFamily="18" charset="0"/>
              </a:rPr>
              <a:t>that making something beautiful out of the refuse of modern life, as a crab sustains and nourishes itself on garbage, may, in fact, be the highest form of </a:t>
            </a:r>
            <a:r>
              <a:rPr lang="en-AU" sz="2100" dirty="0" smtClean="0">
                <a:latin typeface="Times New Roman" pitchFamily="18" charset="0"/>
                <a:cs typeface="Times New Roman" pitchFamily="18" charset="0"/>
              </a:rPr>
              <a:t>art. In </a:t>
            </a:r>
            <a:r>
              <a:rPr lang="en-AU" sz="2100" i="1" dirty="0">
                <a:latin typeface="Times New Roman" pitchFamily="18" charset="0"/>
                <a:cs typeface="Times New Roman" pitchFamily="18" charset="0"/>
              </a:rPr>
              <a:t>The Waste Land,</a:t>
            </a:r>
            <a:r>
              <a:rPr lang="en-AU" sz="2100" dirty="0">
                <a:latin typeface="Times New Roman" pitchFamily="18" charset="0"/>
                <a:cs typeface="Times New Roman" pitchFamily="18" charset="0"/>
              </a:rPr>
              <a:t> crabs become rats, and the optimism disappears, but here Eliot seems to assert only the limitless potential of scavenging.</a:t>
            </a:r>
          </a:p>
          <a:p>
            <a:endParaRPr lang="en-AU" dirty="0"/>
          </a:p>
        </p:txBody>
      </p:sp>
    </p:spTree>
    <p:extLst>
      <p:ext uri="{BB962C8B-B14F-4D97-AF65-F5344CB8AC3E}">
        <p14:creationId xmlns:p14="http://schemas.microsoft.com/office/powerpoint/2010/main" val="1305868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692696"/>
            <a:ext cx="8064896" cy="4770537"/>
          </a:xfrm>
          <a:prstGeom prst="rect">
            <a:avLst/>
          </a:prstGeom>
          <a:noFill/>
        </p:spPr>
        <p:txBody>
          <a:bodyPr wrap="square" rtlCol="0">
            <a:spAutoFit/>
          </a:bodyPr>
          <a:lstStyle/>
          <a:p>
            <a:r>
              <a:rPr lang="en-AU" sz="2200" dirty="0"/>
              <a:t>Modernism was a revolt against the conservative values of </a:t>
            </a:r>
            <a:r>
              <a:rPr lang="en-AU" sz="2200" dirty="0" smtClean="0"/>
              <a:t>realism.</a:t>
            </a:r>
            <a:r>
              <a:rPr lang="en-AU" sz="2200" baseline="30000" dirty="0"/>
              <a:t> </a:t>
            </a:r>
            <a:r>
              <a:rPr lang="en-AU" sz="2200" dirty="0" smtClean="0"/>
              <a:t>Arguably </a:t>
            </a:r>
            <a:r>
              <a:rPr lang="en-AU" sz="2200" dirty="0"/>
              <a:t>the most paradigmatic motive of modernism is the rejection of </a:t>
            </a:r>
            <a:r>
              <a:rPr lang="en-AU" sz="2200" dirty="0" smtClean="0"/>
              <a:t>tradition and </a:t>
            </a:r>
            <a:r>
              <a:rPr lang="en-AU" sz="2200" dirty="0"/>
              <a:t>its reprise, incorporation, rewriting, recapitulation, revision and parody in new </a:t>
            </a:r>
            <a:r>
              <a:rPr lang="en-AU" sz="2200" dirty="0" smtClean="0"/>
              <a:t>forms.</a:t>
            </a:r>
            <a:r>
              <a:rPr lang="en-AU" sz="2200" baseline="30000" dirty="0"/>
              <a:t> </a:t>
            </a:r>
            <a:r>
              <a:rPr lang="en-AU" sz="2200" dirty="0" smtClean="0"/>
              <a:t>Modernism </a:t>
            </a:r>
            <a:r>
              <a:rPr lang="en-AU" sz="2200" dirty="0"/>
              <a:t>rejected the lingering certainty of Enlightenment </a:t>
            </a:r>
            <a:r>
              <a:rPr lang="en-AU" sz="2200" dirty="0" smtClean="0"/>
              <a:t>thinking </a:t>
            </a:r>
            <a:r>
              <a:rPr lang="en-AU" sz="2200" dirty="0"/>
              <a:t>and also rejected the existence of a compassionate, all-powerful Creator God</a:t>
            </a:r>
            <a:r>
              <a:rPr lang="en-AU" sz="2200" dirty="0" smtClean="0"/>
              <a:t>.</a:t>
            </a:r>
          </a:p>
          <a:p>
            <a:endParaRPr lang="en-AU" sz="2200" dirty="0" smtClean="0"/>
          </a:p>
          <a:p>
            <a:r>
              <a:rPr lang="en-AU" sz="2200" dirty="0"/>
              <a:t>In general, the term modernism encompasses the activities and output of those who felt the "traditional" forms of art, architecture, literature, religious faith, social </a:t>
            </a:r>
            <a:r>
              <a:rPr lang="en-AU" sz="2200" dirty="0" smtClean="0"/>
              <a:t>organisation </a:t>
            </a:r>
            <a:r>
              <a:rPr lang="en-AU" sz="2200" dirty="0"/>
              <a:t>and daily life were becoming </a:t>
            </a:r>
            <a:r>
              <a:rPr lang="en-AU" sz="2200" dirty="0" err="1"/>
              <a:t>outdated</a:t>
            </a:r>
            <a:r>
              <a:rPr lang="en-AU" sz="2200" dirty="0"/>
              <a:t> in the new economic, social, and political conditions of an emerging fully </a:t>
            </a:r>
            <a:r>
              <a:rPr lang="en-AU" sz="2200" dirty="0" smtClean="0"/>
              <a:t>industrialised and technological world.</a:t>
            </a:r>
          </a:p>
          <a:p>
            <a:endParaRPr lang="en-AU" dirty="0"/>
          </a:p>
        </p:txBody>
      </p:sp>
    </p:spTree>
    <p:extLst>
      <p:ext uri="{BB962C8B-B14F-4D97-AF65-F5344CB8AC3E}">
        <p14:creationId xmlns:p14="http://schemas.microsoft.com/office/powerpoint/2010/main" val="21901323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3528" y="402076"/>
            <a:ext cx="8208912" cy="6124754"/>
          </a:xfrm>
          <a:prstGeom prst="rect">
            <a:avLst/>
          </a:prstGeom>
          <a:noFill/>
        </p:spPr>
        <p:txBody>
          <a:bodyPr wrap="square" rtlCol="0">
            <a:spAutoFit/>
          </a:bodyPr>
          <a:lstStyle/>
          <a:p>
            <a:r>
              <a:rPr lang="en-AU" sz="2200" dirty="0"/>
              <a:t>The modernist movement, at the beginning of the 20th century, marked the first time that the term "avant-garde", with which the movement was </a:t>
            </a:r>
            <a:r>
              <a:rPr lang="en-AU" sz="2200" dirty="0" err="1"/>
              <a:t>labeled</a:t>
            </a:r>
            <a:r>
              <a:rPr lang="en-AU" sz="2200" dirty="0"/>
              <a:t> until the word "modernism" prevailed, was used for the arts (rather than in its original military and political context). Surrealism gained fame among the public as being the most extreme form of modernism, or "the avant-garde of modernism".</a:t>
            </a:r>
          </a:p>
          <a:p>
            <a:endParaRPr lang="en-AU" sz="2200" dirty="0"/>
          </a:p>
          <a:p>
            <a:r>
              <a:rPr lang="en-AU" sz="2200" dirty="0"/>
              <a:t>The most controversial aspect of the modern movement was, and remains, its rejection of tradition. Modernism's stress on freedom of expression, experimentation, radicalism, and primitivism disregards conventional expectations. In many art forms this often meant startling and alienating audiences with bizarre and unpredictable effects, as in the strange and disturbing combinations of motifs in surrealism or the use of extreme dissonance and atonality in modernist music. In literature this often involved the rejection of intelligible plots or characterization in novels, or the creation of poetry that defied clear interpretation</a:t>
            </a:r>
          </a:p>
          <a:p>
            <a:endParaRPr lang="en-AU" dirty="0"/>
          </a:p>
        </p:txBody>
      </p:sp>
    </p:spTree>
    <p:extLst>
      <p:ext uri="{BB962C8B-B14F-4D97-AF65-F5344CB8AC3E}">
        <p14:creationId xmlns:p14="http://schemas.microsoft.com/office/powerpoint/2010/main" val="3997325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AU" sz="3200" dirty="0" smtClean="0"/>
              <a:t>Modernity and the creative arts</a:t>
            </a:r>
            <a:endParaRPr lang="en-AU" sz="3200" dirty="0"/>
          </a:p>
        </p:txBody>
      </p:sp>
    </p:spTree>
    <p:extLst>
      <p:ext uri="{BB962C8B-B14F-4D97-AF65-F5344CB8AC3E}">
        <p14:creationId xmlns:p14="http://schemas.microsoft.com/office/powerpoint/2010/main" val="1865362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8064896" cy="6832640"/>
          </a:xfrm>
          <a:prstGeom prst="rect">
            <a:avLst/>
          </a:prstGeom>
          <a:noFill/>
        </p:spPr>
        <p:txBody>
          <a:bodyPr wrap="square" rtlCol="0">
            <a:spAutoFit/>
          </a:bodyPr>
          <a:lstStyle/>
          <a:p>
            <a:r>
              <a:rPr lang="en-AU" sz="2000" dirty="0">
                <a:latin typeface="Times New Roman" pitchFamily="18" charset="0"/>
                <a:cs typeface="Times New Roman" pitchFamily="18" charset="0"/>
              </a:rPr>
              <a:t>"That's not it at all, that's not what I meant at all"</a:t>
            </a:r>
            <a:br>
              <a:rPr lang="en-AU" sz="2000" dirty="0">
                <a:latin typeface="Times New Roman" pitchFamily="18" charset="0"/>
                <a:cs typeface="Times New Roman" pitchFamily="18" charset="0"/>
              </a:rPr>
            </a:br>
            <a:r>
              <a:rPr lang="en-AU" sz="2000" dirty="0">
                <a:latin typeface="Times New Roman" pitchFamily="18" charset="0"/>
                <a:cs typeface="Times New Roman" pitchFamily="18" charset="0"/>
              </a:rPr>
              <a:t>—from "The Love Song of J. Alfred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by T. S. </a:t>
            </a:r>
            <a:r>
              <a:rPr lang="en-AU" sz="2000" dirty="0" smtClean="0">
                <a:latin typeface="Times New Roman" pitchFamily="18" charset="0"/>
                <a:cs typeface="Times New Roman" pitchFamily="18" charset="0"/>
              </a:rPr>
              <a:t>Eliot</a:t>
            </a:r>
          </a:p>
          <a:p>
            <a:endParaRPr lang="en-AU" sz="2000" dirty="0">
              <a:latin typeface="Times New Roman" pitchFamily="18" charset="0"/>
              <a:cs typeface="Times New Roman" pitchFamily="18" charset="0"/>
            </a:endParaRPr>
          </a:p>
          <a:p>
            <a:r>
              <a:rPr lang="en-AU" sz="2000" dirty="0">
                <a:latin typeface="Times New Roman" pitchFamily="18" charset="0"/>
                <a:cs typeface="Times New Roman" pitchFamily="18" charset="0"/>
              </a:rPr>
              <a:t>The English novelist Virginia Woolf declared that human nature underwent a fundamental change "on or about December 1910." The statement testifies to the modern writer's fervent desire to break with the past, rejecting literary traditions that seemed outmoded and diction that seemed too genteel to suit an era of technological breakthroughs and global violence. </a:t>
            </a:r>
            <a:endParaRPr lang="en-AU" sz="2000" dirty="0" smtClean="0">
              <a:latin typeface="Times New Roman" pitchFamily="18" charset="0"/>
              <a:cs typeface="Times New Roman" pitchFamily="18" charset="0"/>
            </a:endParaRPr>
          </a:p>
          <a:p>
            <a:endParaRPr lang="en-AU" sz="2000" dirty="0">
              <a:latin typeface="Times New Roman" pitchFamily="18" charset="0"/>
              <a:cs typeface="Times New Roman" pitchFamily="18" charset="0"/>
            </a:endParaRPr>
          </a:p>
          <a:p>
            <a:r>
              <a:rPr lang="en-AU" sz="2000" dirty="0">
                <a:latin typeface="Times New Roman" pitchFamily="18" charset="0"/>
                <a:cs typeface="Times New Roman" pitchFamily="18" charset="0"/>
              </a:rPr>
              <a:t>"On or about 1910," just as the automobile and airplane were beginning to accelerate the pace of human life, and Einstein's ideas were transforming our perception of the universe, there was an explosion of innovation and creative energy that shook every field of artistic </a:t>
            </a:r>
            <a:r>
              <a:rPr lang="en-AU" sz="2000" dirty="0" err="1">
                <a:latin typeface="Times New Roman" pitchFamily="18" charset="0"/>
                <a:cs typeface="Times New Roman" pitchFamily="18" charset="0"/>
              </a:rPr>
              <a:t>endeavor</a:t>
            </a:r>
            <a:r>
              <a:rPr lang="en-AU" sz="2000" dirty="0">
                <a:latin typeface="Times New Roman" pitchFamily="18" charset="0"/>
                <a:cs typeface="Times New Roman" pitchFamily="18" charset="0"/>
              </a:rPr>
              <a:t>. Artists from all over the world converged on London, Paris, and other great cities of Europe to join in the ferment of new ideas and movements: Cubism, Constructivism, Futurism, </a:t>
            </a:r>
            <a:r>
              <a:rPr lang="en-AU" sz="2000" dirty="0" err="1">
                <a:latin typeface="Times New Roman" pitchFamily="18" charset="0"/>
                <a:cs typeface="Times New Roman" pitchFamily="18" charset="0"/>
              </a:rPr>
              <a:t>Acmeism</a:t>
            </a:r>
            <a:r>
              <a:rPr lang="en-AU" sz="2000" dirty="0">
                <a:latin typeface="Times New Roman" pitchFamily="18" charset="0"/>
                <a:cs typeface="Times New Roman" pitchFamily="18" charset="0"/>
              </a:rPr>
              <a:t>, and Imagism were among the most influential banners under which the new artists grouped themselves. It was an era when major artists were fundamentally questioning and reinventing their art forms: Matisse and Picasso in painting, James Joyce and Gertrude Stein in literature, Isadora Duncan in dance, Igor Stravinsky in music, and Frank Lloyd Wright in architecture. </a:t>
            </a:r>
          </a:p>
          <a:p>
            <a:endParaRPr lang="en-AU" dirty="0"/>
          </a:p>
        </p:txBody>
      </p:sp>
    </p:spTree>
    <p:extLst>
      <p:ext uri="{BB962C8B-B14F-4D97-AF65-F5344CB8AC3E}">
        <p14:creationId xmlns:p14="http://schemas.microsoft.com/office/powerpoint/2010/main" val="860459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6603" y="404664"/>
            <a:ext cx="8064896" cy="5832366"/>
          </a:xfrm>
          <a:prstGeom prst="rect">
            <a:avLst/>
          </a:prstGeom>
          <a:noFill/>
        </p:spPr>
        <p:txBody>
          <a:bodyPr wrap="square" rtlCol="0">
            <a:spAutoFit/>
          </a:bodyPr>
          <a:lstStyle/>
          <a:p>
            <a:r>
              <a:rPr lang="en-AU" sz="2400" dirty="0">
                <a:latin typeface="Times New Roman" pitchFamily="18" charset="0"/>
                <a:cs typeface="Times New Roman" pitchFamily="18" charset="0"/>
              </a:rPr>
              <a:t>The excitement, however, came to a terrible climax in 1914 with the start of the First World War, which wiped out a generation of young men in Europe, catapulted Russia into a catastrophic revolution, and sowed the seeds for even worse conflagrations in the decades to follow. By the war's end in 1918, the centuries-old European domination of the world had ended and the "American Century" had begun. For artists and many others in Europe, it was a time of profound disillusion with the values on which a whole civilization had been founded. But it was also a time when the </a:t>
            </a:r>
            <a:r>
              <a:rPr lang="en-AU" sz="2400" dirty="0" smtClean="0">
                <a:latin typeface="Times New Roman" pitchFamily="18" charset="0"/>
                <a:cs typeface="Times New Roman" pitchFamily="18" charset="0"/>
              </a:rPr>
              <a:t>avant-garde </a:t>
            </a:r>
            <a:r>
              <a:rPr lang="en-AU" sz="2400" dirty="0">
                <a:latin typeface="Times New Roman" pitchFamily="18" charset="0"/>
                <a:cs typeface="Times New Roman" pitchFamily="18" charset="0"/>
              </a:rPr>
              <a:t>experiments that had preceded the war would, like the technological wonders of the airplane and the </a:t>
            </a:r>
            <a:r>
              <a:rPr lang="en-AU" sz="2400" dirty="0" smtClean="0">
                <a:latin typeface="Times New Roman" pitchFamily="18" charset="0"/>
                <a:cs typeface="Times New Roman" pitchFamily="18" charset="0"/>
              </a:rPr>
              <a:t>atom, inevitably establish </a:t>
            </a:r>
            <a:r>
              <a:rPr lang="en-AU" sz="2400" dirty="0">
                <a:latin typeface="Times New Roman" pitchFamily="18" charset="0"/>
                <a:cs typeface="Times New Roman" pitchFamily="18" charset="0"/>
              </a:rPr>
              <a:t>a new dispensation, which we call modernism. Among the most instrumental of all artists in effecting this change were a handful of American poets. </a:t>
            </a:r>
            <a:endParaRPr lang="en-AU" sz="2400" dirty="0" smtClean="0">
              <a:latin typeface="Times New Roman" pitchFamily="18" charset="0"/>
              <a:cs typeface="Times New Roman" pitchFamily="18" charset="0"/>
            </a:endParaRPr>
          </a:p>
          <a:p>
            <a:endParaRPr lang="en-AU" sz="1900" dirty="0">
              <a:latin typeface="Times New Roman" pitchFamily="18" charset="0"/>
              <a:cs typeface="Times New Roman" pitchFamily="18" charset="0"/>
            </a:endParaRPr>
          </a:p>
          <a:p>
            <a:endParaRPr lang="en-AU" dirty="0"/>
          </a:p>
        </p:txBody>
      </p:sp>
    </p:spTree>
    <p:extLst>
      <p:ext uri="{BB962C8B-B14F-4D97-AF65-F5344CB8AC3E}">
        <p14:creationId xmlns:p14="http://schemas.microsoft.com/office/powerpoint/2010/main" val="2605552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88640"/>
            <a:ext cx="7992888" cy="6524863"/>
          </a:xfrm>
          <a:prstGeom prst="rect">
            <a:avLst/>
          </a:prstGeom>
          <a:noFill/>
        </p:spPr>
        <p:txBody>
          <a:bodyPr wrap="square" rtlCol="0">
            <a:spAutoFit/>
          </a:bodyPr>
          <a:lstStyle/>
          <a:p>
            <a:r>
              <a:rPr lang="en-AU" sz="2200" dirty="0" smtClean="0">
                <a:latin typeface="Times New Roman" pitchFamily="18" charset="0"/>
                <a:cs typeface="Times New Roman" pitchFamily="18" charset="0"/>
              </a:rPr>
              <a:t>Ezra Pound, the most aggressively modern of these poets, made "Make it new!" his battle cry. In London Pound encountered and encouraged his fellow expatriate T. S. Eliot, who wrote what is arguably the most famous poem of the twentieth century--</a:t>
            </a:r>
            <a:r>
              <a:rPr lang="en-AU" sz="2200" i="1" dirty="0" smtClean="0">
                <a:latin typeface="Times New Roman" pitchFamily="18" charset="0"/>
                <a:cs typeface="Times New Roman" pitchFamily="18" charset="0"/>
              </a:rPr>
              <a:t>The Waste Land</a:t>
            </a:r>
            <a:r>
              <a:rPr lang="en-AU" sz="2200" dirty="0" smtClean="0">
                <a:latin typeface="Times New Roman" pitchFamily="18" charset="0"/>
                <a:cs typeface="Times New Roman" pitchFamily="18" charset="0"/>
              </a:rPr>
              <a:t>--using revolutionary techniques of composition, such as the collage. Both poets turned to untraditional sources for inspiration, Pound to classical Chinese poetry and Eliot to the ironic poems of the 19th century French symbolist poet Jules </a:t>
            </a:r>
            <a:r>
              <a:rPr lang="en-AU" sz="2200" dirty="0" err="1" smtClean="0">
                <a:latin typeface="Times New Roman" pitchFamily="18" charset="0"/>
                <a:cs typeface="Times New Roman" pitchFamily="18" charset="0"/>
              </a:rPr>
              <a:t>Laforgue</a:t>
            </a:r>
            <a:r>
              <a:rPr lang="en-AU" sz="2200" dirty="0" smtClean="0">
                <a:latin typeface="Times New Roman" pitchFamily="18" charset="0"/>
                <a:cs typeface="Times New Roman" pitchFamily="18" charset="0"/>
              </a:rPr>
              <a:t>. H. D. (Hilda Doolittle) followed Pound to Europe and wrote poems that, in their extreme concision and precise visualization, most purely embodied his famous doctrine of imagism.</a:t>
            </a:r>
          </a:p>
          <a:p>
            <a:endParaRPr lang="en-AU" sz="2200" dirty="0" smtClean="0">
              <a:latin typeface="Times New Roman" pitchFamily="18" charset="0"/>
              <a:cs typeface="Times New Roman" pitchFamily="18" charset="0"/>
            </a:endParaRPr>
          </a:p>
          <a:p>
            <a:r>
              <a:rPr lang="en-AU" sz="2200" dirty="0" smtClean="0">
                <a:latin typeface="Times New Roman" pitchFamily="18" charset="0"/>
                <a:cs typeface="Times New Roman" pitchFamily="18" charset="0"/>
              </a:rPr>
              <a:t>Of </a:t>
            </a:r>
            <a:r>
              <a:rPr lang="en-AU" sz="2200" dirty="0">
                <a:latin typeface="Times New Roman" pitchFamily="18" charset="0"/>
                <a:cs typeface="Times New Roman" pitchFamily="18" charset="0"/>
              </a:rPr>
              <a:t>the many modern poets who acted on the ambition to write a long poem capable of encompassing an entire era, Hart Crane was one of the more notably successful. In his poem "The Bridge," the Brooklyn Bridge is both a symbol of the new world and a metaphor allowing the poet to cross into different periods, where he may shake hands in the past with Walt Whitman and watch as the train called the Twentieth Century races into the future.</a:t>
            </a:r>
          </a:p>
        </p:txBody>
      </p:sp>
    </p:spTree>
    <p:extLst>
      <p:ext uri="{BB962C8B-B14F-4D97-AF65-F5344CB8AC3E}">
        <p14:creationId xmlns:p14="http://schemas.microsoft.com/office/powerpoint/2010/main" val="3584546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76672"/>
            <a:ext cx="6912768" cy="5715000"/>
          </a:xfrm>
        </p:spPr>
        <p:txBody>
          <a:bodyPr/>
          <a:lstStyle/>
          <a:p>
            <a:r>
              <a:rPr lang="en-AU" dirty="0" smtClean="0"/>
              <a:t>The Love Song of J. Alfred </a:t>
            </a:r>
            <a:r>
              <a:rPr lang="en-AU" dirty="0" err="1" smtClean="0"/>
              <a:t>Prufrock</a:t>
            </a:r>
            <a:r>
              <a:rPr lang="en-AU" dirty="0" smtClean="0"/>
              <a:t/>
            </a:r>
            <a:br>
              <a:rPr lang="en-AU" dirty="0" smtClean="0"/>
            </a:br>
            <a:r>
              <a:rPr lang="en-AU" dirty="0" smtClean="0"/>
              <a:t>By: T.S. Eliot</a:t>
            </a:r>
            <a:endParaRPr lang="en-AU" dirty="0"/>
          </a:p>
        </p:txBody>
      </p:sp>
    </p:spTree>
    <p:extLst>
      <p:ext uri="{BB962C8B-B14F-4D97-AF65-F5344CB8AC3E}">
        <p14:creationId xmlns:p14="http://schemas.microsoft.com/office/powerpoint/2010/main" val="966634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76672"/>
            <a:ext cx="8136904" cy="5601533"/>
          </a:xfrm>
          <a:prstGeom prst="rect">
            <a:avLst/>
          </a:prstGeom>
          <a:noFill/>
        </p:spPr>
        <p:txBody>
          <a:bodyPr wrap="square" rtlCol="0">
            <a:spAutoFit/>
          </a:bodyPr>
          <a:lstStyle/>
          <a:p>
            <a:r>
              <a:rPr lang="en-AU" sz="2000" b="1" dirty="0">
                <a:latin typeface="Times New Roman" pitchFamily="18" charset="0"/>
                <a:cs typeface="Times New Roman" pitchFamily="18" charset="0"/>
              </a:rPr>
              <a:t>Summary</a:t>
            </a:r>
          </a:p>
          <a:p>
            <a:r>
              <a:rPr lang="en-AU" sz="2000" dirty="0">
                <a:latin typeface="Times New Roman" pitchFamily="18" charset="0"/>
                <a:cs typeface="Times New Roman" pitchFamily="18" charset="0"/>
              </a:rPr>
              <a:t>This poem, the earliest of Eliot’s major works, was completed in 1910 or 1911 but not published until 1915. It is an examination of the tortured psyche of the prototypical modern man—overeducated, eloquent, neurotic, and emotionally stilted.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the poem’s speaker, seems to be addressing a potential lover, with whom he would like to “force the moment to its crisis” by somehow consummating their relationship. But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knows too much of life to “dare” an approach to the woman: In his mind he hears the comments others make about his inadequacies, and he chides himself for “presuming” emotional interaction could be possible at all. The poem moves from a series of fairly concrete (for Eliot) physical settings—a cityscape (the famous “patient etherised upon a table”) and several interiors (women’s arms in the lamplight, coffee spoons, fireplaces)—to a series of vague ocean images conveying </a:t>
            </a:r>
            <a:r>
              <a:rPr lang="en-AU" sz="2000" dirty="0" err="1">
                <a:latin typeface="Times New Roman" pitchFamily="18" charset="0"/>
                <a:cs typeface="Times New Roman" pitchFamily="18" charset="0"/>
              </a:rPr>
              <a:t>Prufrock’s</a:t>
            </a:r>
            <a:r>
              <a:rPr lang="en-AU" sz="2000" dirty="0">
                <a:latin typeface="Times New Roman" pitchFamily="18" charset="0"/>
                <a:cs typeface="Times New Roman" pitchFamily="18" charset="0"/>
              </a:rPr>
              <a:t> emotional distance from the world as he comes to recognize his second-rate status (“I am not Prince Hamlet’). “</a:t>
            </a:r>
            <a:r>
              <a:rPr lang="en-AU" sz="2000" dirty="0" err="1">
                <a:latin typeface="Times New Roman" pitchFamily="18" charset="0"/>
                <a:cs typeface="Times New Roman" pitchFamily="18" charset="0"/>
              </a:rPr>
              <a:t>Prufrock</a:t>
            </a:r>
            <a:r>
              <a:rPr lang="en-AU" sz="2000" dirty="0">
                <a:latin typeface="Times New Roman" pitchFamily="18" charset="0"/>
                <a:cs typeface="Times New Roman" pitchFamily="18" charset="0"/>
              </a:rPr>
              <a:t>” is powerful for its range of intellectual reference and also for the vividness of character achieved.</a:t>
            </a:r>
          </a:p>
          <a:p>
            <a:endParaRPr lang="en-AU" dirty="0"/>
          </a:p>
        </p:txBody>
      </p:sp>
    </p:spTree>
    <p:extLst>
      <p:ext uri="{BB962C8B-B14F-4D97-AF65-F5344CB8AC3E}">
        <p14:creationId xmlns:p14="http://schemas.microsoft.com/office/powerpoint/2010/main" val="1239335717"/>
      </p:ext>
    </p:extLst>
  </p:cSld>
  <p:clrMapOvr>
    <a:masterClrMapping/>
  </p:clrMapOvr>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126</TotalTime>
  <Words>1333</Words>
  <Application>Microsoft Office PowerPoint</Application>
  <PresentationFormat>On-screen Show (4:3)</PresentationFormat>
  <Paragraphs>23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Composite</vt:lpstr>
      <vt:lpstr>PowerPoint Presentation</vt:lpstr>
      <vt:lpstr>PowerPoint Presentation</vt:lpstr>
      <vt:lpstr>PowerPoint Presentation</vt:lpstr>
      <vt:lpstr>Modernity and the creative arts</vt:lpstr>
      <vt:lpstr>PowerPoint Presentation</vt:lpstr>
      <vt:lpstr>PowerPoint Presentation</vt:lpstr>
      <vt:lpstr>PowerPoint Presentation</vt:lpstr>
      <vt:lpstr>The Love Song of J. Alfred Prufrock By: T.S. Eliot</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Ramen</dc:creator>
  <cp:lastModifiedBy>Ramen</cp:lastModifiedBy>
  <cp:revision>11</cp:revision>
  <dcterms:created xsi:type="dcterms:W3CDTF">2011-05-11T11:23:38Z</dcterms:created>
  <dcterms:modified xsi:type="dcterms:W3CDTF">2011-05-11T14:51:21Z</dcterms:modified>
</cp:coreProperties>
</file>